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336" r:id="rId2"/>
    <p:sldId id="357" r:id="rId3"/>
    <p:sldId id="337" r:id="rId4"/>
    <p:sldId id="353" r:id="rId5"/>
    <p:sldId id="338" r:id="rId6"/>
    <p:sldId id="342" r:id="rId7"/>
    <p:sldId id="354" r:id="rId8"/>
    <p:sldId id="355" r:id="rId9"/>
    <p:sldId id="356" r:id="rId10"/>
    <p:sldId id="358" r:id="rId11"/>
    <p:sldId id="34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鄧光龍" initials="鄧光龍" lastIdx="1" clrIdx="0">
    <p:extLst>
      <p:ext uri="{19B8F6BF-5375-455C-9EA6-DF929625EA0E}">
        <p15:presenceInfo xmlns:p15="http://schemas.microsoft.com/office/powerpoint/2012/main" userId="鄧光龍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A3E"/>
    <a:srgbClr val="5B9BD5"/>
    <a:srgbClr val="00FF00"/>
    <a:srgbClr val="ED7D31"/>
    <a:srgbClr val="B5C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5332" autoAdjust="0"/>
  </p:normalViewPr>
  <p:slideViewPr>
    <p:cSldViewPr snapToGrid="0">
      <p:cViewPr varScale="1">
        <p:scale>
          <a:sx n="73" d="100"/>
          <a:sy n="73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739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2227935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341572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08639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117461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1262139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079308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322355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720654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257828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TW" dirty="0"/>
              <a:t>MA5800-X7#display cable modem &lt;MAC&gt; detail</a:t>
            </a:r>
          </a:p>
          <a:p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742913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9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48"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89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6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8.wmf"/><Relationship Id="rId4" Type="http://schemas.openxmlformats.org/officeDocument/2006/relationships/image" Target="../media/image9.png"/><Relationship Id="rId9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8"/>
          <p:cNvSpPr/>
          <p:nvPr/>
        </p:nvSpPr>
        <p:spPr>
          <a:xfrm>
            <a:off x="1420353" y="4447351"/>
            <a:ext cx="3539573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Prepared by </a:t>
            </a:r>
            <a:r>
              <a:rPr lang="en-US" sz="2000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: </a:t>
            </a:r>
            <a:r>
              <a:rPr lang="en-US" sz="2000" spc="-1" smtClean="0">
                <a:solidFill>
                  <a:srgbClr val="FFFFFF"/>
                </a:solidFill>
                <a:latin typeface="+mj-lt"/>
                <a:ea typeface="思源黑体 CN Normal"/>
              </a:rPr>
              <a:t>PE </a:t>
            </a:r>
            <a:r>
              <a:rPr lang="en-US" sz="2000" b="0" strike="noStrike" spc="-1" smtClean="0">
                <a:solidFill>
                  <a:srgbClr val="FFFFFF"/>
                </a:solidFill>
                <a:latin typeface="+mj-lt"/>
                <a:ea typeface="思源黑体 CN Normal"/>
              </a:rPr>
              <a:t>Long</a:t>
            </a:r>
            <a:endParaRPr lang="en-US" sz="2000" b="0" strike="noStrike" spc="-1" dirty="0" smtClean="0">
              <a:solidFill>
                <a:srgbClr val="FFFFFF"/>
              </a:solidFill>
              <a:latin typeface="+mj-lt"/>
              <a:ea typeface="思源黑体 CN Normal"/>
            </a:endParaRPr>
          </a:p>
          <a:p>
            <a:pPr>
              <a:lnSpc>
                <a:spcPct val="150000"/>
              </a:lnSpc>
            </a:pPr>
            <a:r>
              <a:rPr lang="en-US" altLang="zh-TW" sz="2000" dirty="0">
                <a:solidFill>
                  <a:schemeClr val="bg1"/>
                </a:solidFill>
              </a:rPr>
              <a:t>Date           </a:t>
            </a:r>
            <a:r>
              <a:rPr lang="en-US" altLang="zh-TW" sz="2000" dirty="0" smtClean="0">
                <a:solidFill>
                  <a:schemeClr val="bg1"/>
                </a:solidFill>
              </a:rPr>
              <a:t>  </a:t>
            </a:r>
            <a:r>
              <a:rPr lang="en-US" altLang="zh-TW" sz="2000" smtClean="0">
                <a:solidFill>
                  <a:schemeClr val="bg1"/>
                </a:solidFill>
              </a:rPr>
              <a:t>: 2023/10/18</a:t>
            </a:r>
            <a:endParaRPr lang="zh-TW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/>
          <p:nvPr/>
        </p:nvSpPr>
        <p:spPr>
          <a:xfrm>
            <a:off x="495300" y="2158749"/>
            <a:ext cx="7304531" cy="17149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T99X171.00 </a:t>
            </a:r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 Product Reboot/ Hang Up</a:t>
            </a:r>
            <a:endParaRPr lang="en-US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 Report</a:t>
            </a:r>
            <a:endParaRPr lang="en-US" altLang="zh-TW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38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"/>
          <p:cNvSpPr/>
          <p:nvPr/>
        </p:nvSpPr>
        <p:spPr>
          <a:xfrm>
            <a:off x="950318" y="144340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 spc="-1" dirty="0">
                <a:solidFill>
                  <a:srgbClr val="002A4E"/>
                </a:solidFill>
                <a:latin typeface="+mj-lt"/>
                <a:ea typeface="微软雅黑"/>
              </a:rPr>
              <a:t>Establish the Team</a:t>
            </a:r>
          </a:p>
        </p:txBody>
      </p:sp>
      <p:sp>
        <p:nvSpPr>
          <p:cNvPr id="14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8751" y="2711736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, Long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Hugo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, Roisy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Wen 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</a:t>
            </a:r>
            <a:r>
              <a:rPr kumimoji="0" lang="en-US" altLang="zh-TW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, Robert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endParaRPr kumimoji="0" lang="en-US" altLang="zh-CN" b="1" dirty="0" smtClean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Allan,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Jones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Heng 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207267" y="3331752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Director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CB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Lin, Toney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661572" y="2910267"/>
            <a:ext cx="627222" cy="3388589"/>
          </a:xfrm>
          <a:prstGeom prst="leftBrace">
            <a:avLst>
              <a:gd name="adj1" fmla="val 78174"/>
              <a:gd name="adj2" fmla="val 4538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609045" y="1106478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288794" y="1106478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310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99087" y="142972"/>
            <a:ext cx="629764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smtClean="0">
                <a:solidFill>
                  <a:srgbClr val="002A4E"/>
                </a:solidFill>
                <a:ea typeface="微软雅黑"/>
              </a:rPr>
              <a:t>description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</a:t>
            </a:r>
            <a:r>
              <a:rPr lang="en-US" sz="2800">
                <a:solidFill>
                  <a:schemeClr val="bg1"/>
                </a:solidFill>
                <a:latin typeface="+mj-lt"/>
              </a:rPr>
              <a:t>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024546"/>
              </p:ext>
            </p:extLst>
          </p:nvPr>
        </p:nvGraphicFramePr>
        <p:xfrm>
          <a:off x="582408" y="812781"/>
          <a:ext cx="11130012" cy="4433886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626543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(5W2H)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1769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2023/07/27</a:t>
                      </a: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1769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600" b="0" kern="1200" baseline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ALT customer</a:t>
                      </a:r>
                      <a:endParaRPr lang="en-US" altLang="zh-CN" sz="1600" b="0" kern="1200" baseline="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1769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altLang="zh-CN" sz="1600" b="0" kern="1200" baseline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SK networks warehouse, Anseong, Korea.</a:t>
                      </a:r>
                      <a:endParaRPr lang="en-US" altLang="zh-CN" sz="1600" b="0" kern="1200" baseline="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8987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600" b="0" kern="1200" baseline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ALT customer feedback that they found out 1/1000pcs has Reboot/ Hang Up.</a:t>
                      </a:r>
                      <a:endParaRPr lang="en-US" altLang="zh-TW" sz="1600" b="0" kern="1200" baseline="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611299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Follow SoC material (P/N: 002.02753.005. DC: 2309, Vendor: AMLOGIC)</a:t>
                      </a:r>
                      <a:endParaRPr lang="en-US" sz="1600" kern="12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265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kern="1200" baseline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Abnormal reboot after system hangup (Unstable).</a:t>
                      </a:r>
                      <a:endParaRPr kumimoji="0" lang="en-US" altLang="zh-TW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6265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1/1000pcs 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( F/R</a:t>
                      </a: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: 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0.1%) </a:t>
                      </a: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PMingLiU" panose="02020500000000000000" pitchFamily="18" charset="-120"/>
                          <a:cs typeface="Arial" panose="020B0604020202020204" pitchFamily="34" charset="0"/>
                        </a:rPr>
                        <a:t>as table below.</a:t>
                      </a:r>
                      <a:endParaRPr kumimoji="0" lang="en-US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898906"/>
              </p:ext>
            </p:extLst>
          </p:nvPr>
        </p:nvGraphicFramePr>
        <p:xfrm>
          <a:off x="582408" y="5421897"/>
          <a:ext cx="11130012" cy="89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623">
                  <a:extLst>
                    <a:ext uri="{9D8B030D-6E8A-4147-A177-3AD203B41FA5}">
                      <a16:colId xmlns:a16="http://schemas.microsoft.com/office/drawing/2014/main" val="3659056357"/>
                    </a:ext>
                  </a:extLst>
                </a:gridCol>
                <a:gridCol w="3732153">
                  <a:extLst>
                    <a:ext uri="{9D8B030D-6E8A-4147-A177-3AD203B41FA5}">
                      <a16:colId xmlns:a16="http://schemas.microsoft.com/office/drawing/2014/main" val="2316323134"/>
                    </a:ext>
                  </a:extLst>
                </a:gridCol>
                <a:gridCol w="2702371">
                  <a:extLst>
                    <a:ext uri="{9D8B030D-6E8A-4147-A177-3AD203B41FA5}">
                      <a16:colId xmlns:a16="http://schemas.microsoft.com/office/drawing/2014/main" val="3136455486"/>
                    </a:ext>
                  </a:extLst>
                </a:gridCol>
                <a:gridCol w="2146686">
                  <a:extLst>
                    <a:ext uri="{9D8B030D-6E8A-4147-A177-3AD203B41FA5}">
                      <a16:colId xmlns:a16="http://schemas.microsoft.com/office/drawing/2014/main" val="1422448962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2802278276"/>
                    </a:ext>
                  </a:extLst>
                </a:gridCol>
              </a:tblGrid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Issue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 rate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94621"/>
                  </a:ext>
                </a:extLst>
              </a:tr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Abnormal reboot after system hangup.</a:t>
                      </a:r>
                      <a:endParaRPr kumimoji="0" lang="en-US" altLang="zh-TW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PMingLiU" panose="02020500000000000000" pitchFamily="18" charset="-12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2149688001202301146495</a:t>
                      </a:r>
                      <a:endParaRPr lang="en-US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BCF4D4F91707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0.1%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653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584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#3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標題 1"/>
          <p:cNvSpPr/>
          <p:nvPr/>
        </p:nvSpPr>
        <p:spPr>
          <a:xfrm>
            <a:off x="960175" y="153309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3600" b="1" i="0" u="none" strike="noStrike" kern="1200" cap="none" spc="-1" normalizeH="0" baseline="0" noProof="0" dirty="0">
                <a:ln>
                  <a:noFill/>
                </a:ln>
                <a:solidFill>
                  <a:srgbClr val="002A4E"/>
                </a:solidFill>
                <a:effectLst/>
                <a:uLnTx/>
                <a:uFillTx/>
                <a:latin typeface="Arial"/>
                <a:ea typeface="微软雅黑"/>
              </a:rPr>
              <a:t>Background Information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8552" y="800719"/>
            <a:ext cx="11192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en-US" sz="16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+mj-lt"/>
                <a:cs typeface="Arial" panose="020B0604020202020204" pitchFamily="34" charset="0"/>
              </a:rPr>
              <a:t>On </a:t>
            </a:r>
            <a:r>
              <a:rPr lang="en-US" sz="1600" b="1" noProof="0" smtClean="0">
                <a:latin typeface="+mj-lt"/>
                <a:cs typeface="Arial" panose="020B0604020202020204" pitchFamily="34" charset="0"/>
              </a:rPr>
              <a:t>07/27</a:t>
            </a:r>
            <a:r>
              <a:rPr lang="en-US" sz="1600" b="1" smtClean="0">
                <a:latin typeface="+mj-lt"/>
                <a:cs typeface="Arial" panose="020B0604020202020204" pitchFamily="34" charset="0"/>
              </a:rPr>
              <a:t>, T99X171.00 model, ALT </a:t>
            </a:r>
            <a:r>
              <a:rPr lang="en-US" sz="1600" b="1">
                <a:latin typeface="+mj-lt"/>
                <a:cs typeface="Arial" panose="020B0604020202020204" pitchFamily="34" charset="0"/>
              </a:rPr>
              <a:t>customer feedback that they found out </a:t>
            </a:r>
            <a:r>
              <a:rPr lang="en-US" sz="1600" b="1" smtClean="0">
                <a:latin typeface="+mj-lt"/>
                <a:cs typeface="Arial" panose="020B0604020202020204" pitchFamily="34" charset="0"/>
              </a:rPr>
              <a:t>1/1000pcs </a:t>
            </a:r>
            <a:r>
              <a:rPr lang="en-US" sz="1600" b="1">
                <a:latin typeface="+mj-lt"/>
                <a:cs typeface="Arial" panose="020B0604020202020204" pitchFamily="34" charset="0"/>
              </a:rPr>
              <a:t>has </a:t>
            </a:r>
            <a:r>
              <a:rPr lang="en-US" sz="1600" b="1" smtClean="0">
                <a:latin typeface="+mj-lt"/>
                <a:cs typeface="Arial" panose="020B0604020202020204" pitchFamily="34" charset="0"/>
              </a:rPr>
              <a:t>hang-up</a:t>
            </a:r>
            <a:r>
              <a:rPr lang="en-US" sz="1600" b="1"/>
              <a:t>/ </a:t>
            </a:r>
            <a:r>
              <a:rPr lang="en-US" sz="1600" b="1" smtClean="0"/>
              <a:t>reboot</a:t>
            </a:r>
            <a:r>
              <a:rPr lang="en-US" sz="1600" b="1" smtClean="0">
                <a:latin typeface="+mj-lt"/>
                <a:cs typeface="Arial" panose="020B0604020202020204" pitchFamily="34" charset="0"/>
              </a:rPr>
              <a:t>.</a:t>
            </a:r>
            <a:endParaRPr lang="en-US" sz="1600" b="1">
              <a:latin typeface="+mj-lt"/>
              <a:cs typeface="Arial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>
                <a:latin typeface="+mj-lt"/>
                <a:cs typeface="Arial" panose="020B0604020202020204" pitchFamily="34" charset="0"/>
              </a:rPr>
              <a:t>Defect rate</a:t>
            </a:r>
            <a:r>
              <a:rPr lang="en-US" sz="1600">
                <a:latin typeface="+mj-lt"/>
                <a:cs typeface="Arial" panose="020B0604020202020204" pitchFamily="34" charset="0"/>
              </a:rPr>
              <a:t>: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1/1000 =1000 DPPM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b="1" smtClean="0">
                <a:latin typeface="+mj-lt"/>
                <a:cs typeface="Arial" panose="020B0604020202020204" pitchFamily="34" charset="0"/>
              </a:rPr>
              <a:t>Fail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Arial" panose="020B0604020202020204" pitchFamily="34" charset="0"/>
              </a:rPr>
              <a:t>symptom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Arial" panose="020B0604020202020204" pitchFamily="34" charset="0"/>
              </a:rPr>
              <a:t>: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cs typeface="Arial" panose="020B0604020202020204" pitchFamily="34" charset="0"/>
              </a:rPr>
              <a:t>NG board </a:t>
            </a: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+mj-lt"/>
                <a:cs typeface="Arial" panose="020B0604020202020204" pitchFamily="34" charset="0"/>
              </a:rPr>
              <a:t>hang up/reboot</a:t>
            </a:r>
            <a:r>
              <a:rPr kumimoji="0" lang="en-US" sz="1600" b="0" i="0" u="none" strike="noStrike" kern="1200" cap="none" spc="0" normalizeH="0" noProof="0" smtClean="0">
                <a:ln>
                  <a:noFill/>
                </a:ln>
                <a:effectLst/>
                <a:uLnTx/>
                <a:uFillTx/>
                <a:latin typeface="+mj-lt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cs typeface="Arial" panose="020B0604020202020204" pitchFamily="34" charset="0"/>
              </a:rPr>
              <a:t>issue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8552" y="5142132"/>
            <a:ext cx="11356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defTabSz="912813" fontAlgn="base">
              <a:spcBef>
                <a:spcPct val="0"/>
              </a:spcBef>
              <a:spcAft>
                <a:spcPct val="0"/>
              </a:spcAft>
              <a:buFontTx/>
              <a:buChar char="-"/>
              <a:defRPr/>
            </a:pPr>
            <a:r>
              <a:rPr lang="en-US" sz="1600" smtClean="0">
                <a:solidFill>
                  <a:schemeClr val="dk1"/>
                </a:solidFill>
                <a:cs typeface="Arial" panose="020B0604020202020204" pitchFamily="34" charset="0"/>
              </a:rPr>
              <a:t>Abnormal </a:t>
            </a:r>
            <a:r>
              <a:rPr lang="en-US" sz="1600">
                <a:solidFill>
                  <a:schemeClr val="dk1"/>
                </a:solidFill>
                <a:cs typeface="Arial" panose="020B0604020202020204" pitchFamily="34" charset="0"/>
              </a:rPr>
              <a:t>reboot after system </a:t>
            </a:r>
            <a:r>
              <a:rPr lang="en-US" sz="1600" smtClean="0">
                <a:solidFill>
                  <a:schemeClr val="dk1"/>
                </a:solidFill>
                <a:cs typeface="Arial" panose="020B0604020202020204" pitchFamily="34" charset="0"/>
              </a:rPr>
              <a:t>hangup</a:t>
            </a:r>
            <a:r>
              <a:rPr lang="en-US" sz="1600" smtClean="0"/>
              <a:t>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56010" y="4525592"/>
            <a:ext cx="6656846" cy="411248"/>
            <a:chOff x="949298" y="3866210"/>
            <a:chExt cx="6415141" cy="300456"/>
          </a:xfrm>
        </p:grpSpPr>
        <p:sp>
          <p:nvSpPr>
            <p:cNvPr id="9" name="Rectangle 8"/>
            <p:cNvSpPr/>
            <p:nvPr/>
          </p:nvSpPr>
          <p:spPr>
            <a:xfrm>
              <a:off x="4422157" y="3866210"/>
              <a:ext cx="2942282" cy="300456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C</a:t>
              </a:r>
              <a:r>
                <a:rPr kumimoji="0" lang="en-US" sz="1400" b="1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onsole </a:t>
              </a:r>
              <a:r>
                <a:rPr lang="en-US" sz="1400" b="1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SW customer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49298" y="3882516"/>
              <a:ext cx="2942282" cy="260846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Screen</a:t>
              </a:r>
              <a:r>
                <a:rPr kumimoji="0" lang="en-US" sz="1400" b="1" i="0" u="none" strike="noStrike" kern="1200" cap="none" spc="0" normalizeH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cs typeface="Arial" pitchFamily="34" charset="0"/>
                </a:rPr>
                <a:t> hang-up or reboot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8100781" y="4525592"/>
            <a:ext cx="3053139" cy="411248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400" b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Console SW </a:t>
            </a:r>
            <a:r>
              <a:rPr lang="en-US" sz="1400" b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factory</a:t>
            </a:r>
            <a:endParaRPr lang="en-US" sz="1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76" y="2192867"/>
            <a:ext cx="3284609" cy="22940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1655" y="2191687"/>
            <a:ext cx="3349265" cy="22952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2719" y="2191687"/>
            <a:ext cx="3349265" cy="22952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0449418"/>
              </p:ext>
            </p:extLst>
          </p:nvPr>
        </p:nvGraphicFramePr>
        <p:xfrm>
          <a:off x="10628796" y="2849245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Packager Shell Object" showAsIcon="1" r:id="rId7" imgW="914400" imgH="792360" progId="Package">
                  <p:embed/>
                </p:oleObj>
              </mc:Choice>
              <mc:Fallback>
                <p:oleObj name="Packager Shell Object" showAsIcon="1" r:id="rId7" imgW="914400" imgH="7923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28796" y="2849245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612985"/>
              </p:ext>
            </p:extLst>
          </p:nvPr>
        </p:nvGraphicFramePr>
        <p:xfrm>
          <a:off x="6567126" y="2849244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Packager Shell Object" showAsIcon="1" r:id="rId9" imgW="914400" imgH="792360" progId="Package">
                  <p:embed/>
                </p:oleObj>
              </mc:Choice>
              <mc:Fallback>
                <p:oleObj name="Packager Shell Object" showAsIcon="1" r:id="rId9" imgW="914400" imgH="7923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67126" y="2849244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465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99088" y="149163"/>
            <a:ext cx="40347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sz="3600" b="1" spc="-1" smtClean="0">
                <a:solidFill>
                  <a:srgbClr val="002A4E"/>
                </a:solidFill>
                <a:ea typeface="微软雅黑"/>
              </a:rPr>
              <a:t>System level</a:t>
            </a:r>
            <a:endParaRPr lang="en-US" altLang="zh-TW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189" y="828899"/>
            <a:ext cx="108595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Recheck production data record.</a:t>
            </a: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Recheck test log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09453" y="2620503"/>
            <a:ext cx="16328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Dot level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966557" y="2620503"/>
            <a:ext cx="16328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 level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569073"/>
              </p:ext>
            </p:extLst>
          </p:nvPr>
        </p:nvGraphicFramePr>
        <p:xfrm>
          <a:off x="2583944" y="3562377"/>
          <a:ext cx="6096000" cy="2164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8006">
                  <a:extLst>
                    <a:ext uri="{9D8B030D-6E8A-4147-A177-3AD203B41FA5}">
                      <a16:colId xmlns:a16="http://schemas.microsoft.com/office/drawing/2014/main" val="1947974560"/>
                    </a:ext>
                  </a:extLst>
                </a:gridCol>
                <a:gridCol w="2429691">
                  <a:extLst>
                    <a:ext uri="{9D8B030D-6E8A-4147-A177-3AD203B41FA5}">
                      <a16:colId xmlns:a16="http://schemas.microsoft.com/office/drawing/2014/main" val="1753223029"/>
                    </a:ext>
                  </a:extLst>
                </a:gridCol>
                <a:gridCol w="2568303">
                  <a:extLst>
                    <a:ext uri="{9D8B030D-6E8A-4147-A177-3AD203B41FA5}">
                      <a16:colId xmlns:a16="http://schemas.microsoft.com/office/drawing/2014/main" val="1188088041"/>
                    </a:ext>
                  </a:extLst>
                </a:gridCol>
              </a:tblGrid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71846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kern="12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25004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76263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69672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6844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07221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2650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02189" y="6019518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dirty="0" smtClean="0"/>
              <a:t>- Recheck production data record and test log </a:t>
            </a:r>
            <a:r>
              <a:rPr lang="en-US" sz="1600" dirty="0" smtClean="0">
                <a:sym typeface="Wingdings" panose="05000000000000000000" pitchFamily="2" charset="2"/>
              </a:rPr>
              <a:t> Did not find out any abnormal</a:t>
            </a:r>
            <a:r>
              <a:rPr lang="en-US" sz="1600" dirty="0" smtClean="0"/>
              <a:t>.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104078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</a:t>
            </a:r>
            <a:r>
              <a:rPr lang="en-US" sz="2800">
                <a:solidFill>
                  <a:schemeClr val="bg1"/>
                </a:solidFill>
                <a:latin typeface="+mj-lt"/>
              </a:rPr>
              <a:t>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93" y="1235539"/>
            <a:ext cx="5294376" cy="13208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9403" y="1225296"/>
            <a:ext cx="5227163" cy="133109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9123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182" y="696426"/>
            <a:ext cx="12182442" cy="5083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en-US" sz="1600" b="1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. Check visual </a:t>
            </a:r>
            <a:r>
              <a:rPr lang="en-US" sz="1600" b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inspection and take X-ray NG sample, result as below: </a:t>
            </a:r>
          </a:p>
        </p:txBody>
      </p:sp>
      <p:sp>
        <p:nvSpPr>
          <p:cNvPr id="3" name="標題 1"/>
          <p:cNvSpPr/>
          <p:nvPr/>
        </p:nvSpPr>
        <p:spPr>
          <a:xfrm>
            <a:off x="949829" y="134124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</a:t>
            </a:r>
            <a:r>
              <a:rPr lang="en-US" sz="3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level- 1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2140" y="5362942"/>
            <a:ext cx="1128683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marL="285750" lvl="0" indent="-285750">
              <a:lnSpc>
                <a:spcPct val="150000"/>
              </a:lnSpc>
              <a:buFontTx/>
              <a:buChar char="-"/>
              <a:defRPr/>
            </a:pPr>
            <a:r>
              <a:rPr lang="en-US" sz="1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find out any abnormality at top/bottom side of NG boards.</a:t>
            </a:r>
          </a:p>
          <a:p>
            <a:pPr marL="285750" lvl="0" indent="-285750">
              <a:lnSpc>
                <a:spcPct val="150000"/>
              </a:lnSpc>
              <a:buFontTx/>
              <a:buChar char="-"/>
              <a:defRPr/>
            </a:pPr>
            <a:r>
              <a:rPr lang="en-US" sz="1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find out process issue such as: Solder short ... on board 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.</a:t>
            </a:r>
            <a:endParaRPr lang="en-US" sz="160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536635"/>
              </p:ext>
            </p:extLst>
          </p:nvPr>
        </p:nvGraphicFramePr>
        <p:xfrm>
          <a:off x="949830" y="1257136"/>
          <a:ext cx="10271847" cy="2290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3949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3423949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3423949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</a:tblGrid>
              <a:tr h="52852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Item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Top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Bot</a:t>
                      </a:r>
                      <a:r>
                        <a:rPr lang="en-US" sz="1600" b="1" baseline="0" dirty="0" smtClean="0"/>
                        <a:t>tom side</a:t>
                      </a:r>
                      <a:endParaRPr lang="en-US" sz="16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76162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Visual inspection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407538"/>
              </p:ext>
            </p:extLst>
          </p:nvPr>
        </p:nvGraphicFramePr>
        <p:xfrm>
          <a:off x="949826" y="3682914"/>
          <a:ext cx="10271852" cy="155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7963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2567963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2567963">
                  <a:extLst>
                    <a:ext uri="{9D8B030D-6E8A-4147-A177-3AD203B41FA5}">
                      <a16:colId xmlns:a16="http://schemas.microsoft.com/office/drawing/2014/main" val="3153436704"/>
                    </a:ext>
                  </a:extLst>
                </a:gridCol>
                <a:gridCol w="2567963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</a:tblGrid>
              <a:tr h="35958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Item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SoC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/>
                        <a:t>DDR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eMMC</a:t>
                      </a:r>
                      <a:endParaRPr lang="en-US" sz="1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198538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/>
                        <a:t>X-Ray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111697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#5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953" y="1860620"/>
            <a:ext cx="1509713" cy="16085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9520" y="4150765"/>
            <a:ext cx="1039249" cy="9652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574" y="1860620"/>
            <a:ext cx="1688358" cy="160859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6098" y="4150764"/>
            <a:ext cx="1040698" cy="9652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0734" y="4150764"/>
            <a:ext cx="1584848" cy="96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2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/>
          <p:nvPr/>
        </p:nvSpPr>
        <p:spPr>
          <a:xfrm>
            <a:off x="940100" y="119340"/>
            <a:ext cx="9389926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Board level- 2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01609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#6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708" y="828252"/>
            <a:ext cx="9690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TW" sz="1600" b="1" i="0" u="none" strike="noStrike" kern="1200" cap="none" spc="0" normalizeH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2. SW </a:t>
            </a:r>
            <a:r>
              <a:rPr kumimoji="0" lang="en-US" altLang="zh-TW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verification:</a:t>
            </a: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Re-update 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factory </a:t>
            </a: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</a:rPr>
              <a:t>image: </a:t>
            </a: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</a:rPr>
              <a:t>k000b-523r06_SD_fac-20220118</a:t>
            </a: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check power on 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NG board still auto reboot after booting </a:t>
            </a: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about 5-20 minutes:</a:t>
            </a:r>
            <a:endParaRPr lang="en-US" altLang="zh-TW" sz="1600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1844" y="4960055"/>
            <a:ext cx="114827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zh-TW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Summary: </a:t>
            </a:r>
          </a:p>
          <a:p>
            <a:pPr marL="285750" lvl="0" indent="-285750">
              <a:lnSpc>
                <a:spcPct val="150000"/>
              </a:lnSpc>
              <a:buFontTx/>
              <a:buChar char="-"/>
              <a:defRPr/>
            </a:pP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Auto 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reboot still happen on </a:t>
            </a:r>
            <a:r>
              <a:rPr lang="en-US" altLang="zh-TW" sz="16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factory image</a:t>
            </a: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en-US" sz="1600" smtClean="0">
                <a:cs typeface="Arial" panose="020B0604020202020204" pitchFamily="34" charset="0"/>
                <a:sym typeface="Wingdings" panose="05000000000000000000" pitchFamily="2" charset="2"/>
              </a:rPr>
              <a:t>Because </a:t>
            </a:r>
            <a:r>
              <a:rPr lang="en-US" sz="1600">
                <a:cs typeface="Arial" panose="020B0604020202020204" pitchFamily="34" charset="0"/>
                <a:sym typeface="Wingdings" panose="05000000000000000000" pitchFamily="2" charset="2"/>
              </a:rPr>
              <a:t>NG board </a:t>
            </a:r>
            <a:r>
              <a:rPr lang="en-US" sz="1600" smtClean="0">
                <a:cs typeface="Arial" panose="020B0604020202020204" pitchFamily="34" charset="0"/>
                <a:sym typeface="Wingdings" panose="05000000000000000000" pitchFamily="2" charset="2"/>
              </a:rPr>
              <a:t>reboot </a:t>
            </a:r>
            <a:r>
              <a:rPr lang="en-US" sz="1600">
                <a:cs typeface="Arial" panose="020B0604020202020204" pitchFamily="34" charset="0"/>
                <a:sym typeface="Wingdings" panose="05000000000000000000" pitchFamily="2" charset="2"/>
              </a:rPr>
              <a:t>after about </a:t>
            </a:r>
            <a:r>
              <a:rPr lang="en-US" sz="1600" smtClean="0">
                <a:cs typeface="Arial" panose="020B0604020202020204" pitchFamily="34" charset="0"/>
                <a:sym typeface="Wingdings" panose="05000000000000000000" pitchFamily="2" charset="2"/>
              </a:rPr>
              <a:t>5-20minutes booting (unstable)) </a:t>
            </a:r>
            <a:r>
              <a:rPr lang="en-US" sz="1600">
                <a:cs typeface="Arial" panose="020B0604020202020204" pitchFamily="34" charset="0"/>
                <a:sym typeface="Wingdings" panose="05000000000000000000" pitchFamily="2" charset="2"/>
              </a:rPr>
              <a:t>then after next is hang up/reboot FATP so can’t cover 100% this issue</a:t>
            </a:r>
            <a:r>
              <a:rPr lang="en-US" sz="1600" b="1" smtClean="0"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sz="1600" b="1"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063" y="2360400"/>
            <a:ext cx="5486400" cy="22952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1848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8686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#7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76" y="5030220"/>
            <a:ext cx="11463841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Summary:</a:t>
            </a:r>
            <a:r>
              <a:rPr lang="zh-TW" altLang="en-US" sz="16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zh-TW" sz="16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smtClean="0">
                <a:latin typeface="+mj-lt"/>
                <a:cs typeface="Arial" panose="020B0604020202020204" pitchFamily="34" charset="0"/>
              </a:rPr>
              <a:t>- Because </a:t>
            </a:r>
            <a:r>
              <a:rPr lang="en-US" altLang="zh-TW" sz="1600">
                <a:solidFill>
                  <a:srgbClr val="000000"/>
                </a:solidFill>
                <a:ea typeface="PMingLiU" panose="02020500000000000000" pitchFamily="18" charset="-120"/>
                <a:cs typeface="Arial" panose="020B0604020202020204" pitchFamily="34" charset="0"/>
              </a:rPr>
              <a:t>NG board </a:t>
            </a:r>
            <a:r>
              <a:rPr lang="en-US" altLang="zh-TW" sz="1600" smtClean="0"/>
              <a:t>a</a:t>
            </a:r>
            <a:r>
              <a:rPr lang="en-US" sz="1600" smtClean="0"/>
              <a:t>uto </a:t>
            </a:r>
            <a:r>
              <a:rPr lang="en-US" sz="1600"/>
              <a:t>reboot after about 5</a:t>
            </a:r>
            <a:r>
              <a:rPr lang="en-US" sz="1600" smtClean="0"/>
              <a:t>-20minutes </a:t>
            </a:r>
            <a:r>
              <a:rPr lang="en-US" sz="1600"/>
              <a:t>booting </a:t>
            </a:r>
            <a:r>
              <a:rPr lang="en-US" sz="1600" smtClean="0"/>
              <a:t>(unstable) then </a:t>
            </a:r>
            <a:r>
              <a:rPr lang="en-US" sz="1600"/>
              <a:t>after next is hang </a:t>
            </a:r>
            <a:r>
              <a:rPr lang="en-US" sz="1600" smtClean="0"/>
              <a:t>up/reboot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 so </a:t>
            </a:r>
            <a:r>
              <a:rPr lang="en-US" sz="1600">
                <a:cs typeface="Arial" panose="020B0604020202020204" pitchFamily="34" charset="0"/>
              </a:rPr>
              <a:t>FATP</a:t>
            </a:r>
            <a:r>
              <a:rPr lang="en-US" sz="1600" smtClean="0">
                <a:latin typeface="+mj-lt"/>
                <a:cs typeface="Arial" panose="020B0604020202020204" pitchFamily="34" charset="0"/>
              </a:rPr>
              <a:t> can’t cover this issue.</a:t>
            </a:r>
            <a:endParaRPr lang="en-US" sz="16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780" y="774876"/>
            <a:ext cx="19149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Re-test </a:t>
            </a:r>
            <a:r>
              <a:rPr lang="en-US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FATP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標題 1"/>
          <p:cNvSpPr/>
          <p:nvPr/>
        </p:nvSpPr>
        <p:spPr>
          <a:xfrm>
            <a:off x="1027650" y="121813"/>
            <a:ext cx="9389926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Board level- 3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454830"/>
              </p:ext>
            </p:extLst>
          </p:nvPr>
        </p:nvGraphicFramePr>
        <p:xfrm>
          <a:off x="1150374" y="1278226"/>
          <a:ext cx="9812698" cy="3363029"/>
        </p:xfrm>
        <a:graphic>
          <a:graphicData uri="http://schemas.openxmlformats.org/drawingml/2006/table">
            <a:tbl>
              <a:tblPr/>
              <a:tblGrid>
                <a:gridCol w="1626938">
                  <a:extLst>
                    <a:ext uri="{9D8B030D-6E8A-4147-A177-3AD203B41FA5}">
                      <a16:colId xmlns:a16="http://schemas.microsoft.com/office/drawing/2014/main" val="3611682322"/>
                    </a:ext>
                  </a:extLst>
                </a:gridCol>
                <a:gridCol w="1626938">
                  <a:extLst>
                    <a:ext uri="{9D8B030D-6E8A-4147-A177-3AD203B41FA5}">
                      <a16:colId xmlns:a16="http://schemas.microsoft.com/office/drawing/2014/main" val="889304790"/>
                    </a:ext>
                  </a:extLst>
                </a:gridCol>
                <a:gridCol w="1626938">
                  <a:extLst>
                    <a:ext uri="{9D8B030D-6E8A-4147-A177-3AD203B41FA5}">
                      <a16:colId xmlns:a16="http://schemas.microsoft.com/office/drawing/2014/main" val="1645414328"/>
                    </a:ext>
                  </a:extLst>
                </a:gridCol>
                <a:gridCol w="1626938">
                  <a:extLst>
                    <a:ext uri="{9D8B030D-6E8A-4147-A177-3AD203B41FA5}">
                      <a16:colId xmlns:a16="http://schemas.microsoft.com/office/drawing/2014/main" val="3717609236"/>
                    </a:ext>
                  </a:extLst>
                </a:gridCol>
                <a:gridCol w="1626938">
                  <a:extLst>
                    <a:ext uri="{9D8B030D-6E8A-4147-A177-3AD203B41FA5}">
                      <a16:colId xmlns:a16="http://schemas.microsoft.com/office/drawing/2014/main" val="560532734"/>
                    </a:ext>
                  </a:extLst>
                </a:gridCol>
                <a:gridCol w="1678008">
                  <a:extLst>
                    <a:ext uri="{9D8B030D-6E8A-4147-A177-3AD203B41FA5}">
                      <a16:colId xmlns:a16="http://schemas.microsoft.com/office/drawing/2014/main" val="825727917"/>
                    </a:ext>
                  </a:extLst>
                </a:gridCol>
              </a:tblGrid>
              <a:tr h="607047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Retest NG board on FATP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150300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RC2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2347202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Seconds times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31s</a:t>
                      </a:r>
                      <a:endParaRPr lang="en-US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120s</a:t>
                      </a:r>
                      <a:endParaRPr lang="en-US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100s</a:t>
                      </a:r>
                      <a:endParaRPr lang="en-US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4s</a:t>
                      </a:r>
                      <a:endParaRPr lang="en-US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4s</a:t>
                      </a:r>
                      <a:endParaRPr lang="en-US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7910080"/>
                  </a:ext>
                </a:extLst>
              </a:tr>
              <a:tr h="9881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en-US" sz="16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PASS</a:t>
                      </a:r>
                      <a:endParaRPr lang="en-US" sz="16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 PASS</a:t>
                      </a:r>
                      <a:endParaRPr lang="en-US" sz="16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 PASS</a:t>
                      </a:r>
                      <a:endParaRPr lang="en-US" sz="16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 PASS</a:t>
                      </a:r>
                      <a:endParaRPr lang="en-US" sz="16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</a:rPr>
                        <a:t> PASS</a:t>
                      </a:r>
                      <a:endParaRPr lang="en-US" sz="16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9878640"/>
                  </a:ext>
                </a:extLst>
              </a:tr>
            </a:tbl>
          </a:graphicData>
        </a:graphic>
      </p:graphicFrame>
      <p:sp>
        <p:nvSpPr>
          <p:cNvPr id="4" name="Right Arrow 3"/>
          <p:cNvSpPr/>
          <p:nvPr/>
        </p:nvSpPr>
        <p:spPr>
          <a:xfrm>
            <a:off x="2665379" y="4974694"/>
            <a:ext cx="8297693" cy="103144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27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標題 1"/>
          <p:cNvSpPr/>
          <p:nvPr/>
        </p:nvSpPr>
        <p:spPr>
          <a:xfrm>
            <a:off x="949827" y="120912"/>
            <a:ext cx="9389926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kumimoji="0" lang="en-US" sz="3600" b="1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Board level- 4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873" y="10430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#8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95581" y="732116"/>
            <a:ext cx="96909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Check Vout </a:t>
            </a:r>
            <a:r>
              <a:rPr lang="en-US" sz="1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noise of </a:t>
            </a:r>
            <a:r>
              <a:rPr lang="en-US" sz="1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PCBA NG, </a:t>
            </a:r>
            <a:r>
              <a:rPr lang="en-US" sz="1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as table below:  </a:t>
            </a:r>
            <a:endParaRPr kumimoji="0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1475" y="5943020"/>
            <a:ext cx="11463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Summary: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</a:p>
          <a:p>
            <a:pPr lvl="0">
              <a:defRPr/>
            </a:pPr>
            <a:r>
              <a:rPr lang="en-US" altLang="zh-TW" sz="16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altLang="zh-TW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Don’t find </a:t>
            </a:r>
            <a:r>
              <a:rPr lang="en-US" altLang="zh-TW" sz="16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out abnormal. Vout </a:t>
            </a:r>
            <a:r>
              <a:rPr lang="en-US" altLang="zh-TW" sz="16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noise of NG board their value meet the spec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817216"/>
              </p:ext>
            </p:extLst>
          </p:nvPr>
        </p:nvGraphicFramePr>
        <p:xfrm>
          <a:off x="497387" y="1262441"/>
          <a:ext cx="11307929" cy="22988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2526">
                  <a:extLst>
                    <a:ext uri="{9D8B030D-6E8A-4147-A177-3AD203B41FA5}">
                      <a16:colId xmlns:a16="http://schemas.microsoft.com/office/drawing/2014/main" val="3174918113"/>
                    </a:ext>
                  </a:extLst>
                </a:gridCol>
                <a:gridCol w="1965803">
                  <a:extLst>
                    <a:ext uri="{9D8B030D-6E8A-4147-A177-3AD203B41FA5}">
                      <a16:colId xmlns:a16="http://schemas.microsoft.com/office/drawing/2014/main" val="3938951362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2651769007"/>
                    </a:ext>
                  </a:extLst>
                </a:gridCol>
                <a:gridCol w="2050869">
                  <a:extLst>
                    <a:ext uri="{9D8B030D-6E8A-4147-A177-3AD203B41FA5}">
                      <a16:colId xmlns:a16="http://schemas.microsoft.com/office/drawing/2014/main" val="2892838666"/>
                    </a:ext>
                  </a:extLst>
                </a:gridCol>
                <a:gridCol w="2116184">
                  <a:extLst>
                    <a:ext uri="{9D8B030D-6E8A-4147-A177-3AD203B41FA5}">
                      <a16:colId xmlns:a16="http://schemas.microsoft.com/office/drawing/2014/main" val="2447217550"/>
                    </a:ext>
                  </a:extLst>
                </a:gridCol>
                <a:gridCol w="2037804">
                  <a:extLst>
                    <a:ext uri="{9D8B030D-6E8A-4147-A177-3AD203B41FA5}">
                      <a16:colId xmlns:a16="http://schemas.microsoft.com/office/drawing/2014/main" val="2846965505"/>
                    </a:ext>
                  </a:extLst>
                </a:gridCol>
              </a:tblGrid>
              <a:tr h="6022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P1V2_Vout</a:t>
                      </a:r>
                    </a:p>
                    <a:p>
                      <a:pPr algn="ctr" fontAlgn="b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 (1.14V-1.26V)</a:t>
                      </a: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P3V3_Vout</a:t>
                      </a:r>
                    </a:p>
                    <a:p>
                      <a:pPr algn="ctr" rtl="0" fontAlgn="ctr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 (3.135-3.465V)</a:t>
                      </a: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VDDCPU_Vout</a:t>
                      </a:r>
                    </a:p>
                    <a:p>
                      <a:pPr algn="ctr" rtl="0" fontAlgn="ctr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 (0.73V-1.01V)</a:t>
                      </a: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VDDEE_Vout</a:t>
                      </a:r>
                    </a:p>
                    <a:p>
                      <a:pPr algn="ctr" rtl="0" fontAlgn="ctr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 (0.68V-0.96V)</a:t>
                      </a: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ETH_DVDD10_Vout</a:t>
                      </a:r>
                    </a:p>
                    <a:p>
                      <a:pPr algn="ctr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 (~1.00V)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341245"/>
                  </a:ext>
                </a:extLst>
              </a:tr>
              <a:tr h="16965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Compare</a:t>
                      </a:r>
                      <a:endParaRPr lang="en-US" sz="1200" b="1" i="0" u="none" strike="noStrike" baseline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en-US" sz="12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Vout</a:t>
                      </a:r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310065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156300" y="3183212"/>
            <a:ext cx="1084217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0.86V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01949" y="3164976"/>
            <a:ext cx="1084217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3.31V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79124" y="3164975"/>
            <a:ext cx="1084217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0.738V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10068" y="3164975"/>
            <a:ext cx="1084217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1.20V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311308" y="3154696"/>
            <a:ext cx="1084217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1.00V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933" y="1943184"/>
            <a:ext cx="1865757" cy="11143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898" y="1943937"/>
            <a:ext cx="1865757" cy="11138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353" y="1943184"/>
            <a:ext cx="1865757" cy="11127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5529" y="1943184"/>
            <a:ext cx="1865757" cy="11127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2705" y="1941626"/>
            <a:ext cx="1875548" cy="1112705"/>
          </a:xfrm>
          <a:prstGeom prst="rect">
            <a:avLst/>
          </a:prstGeom>
        </p:spPr>
      </p:pic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855247"/>
              </p:ext>
            </p:extLst>
          </p:nvPr>
        </p:nvGraphicFramePr>
        <p:xfrm>
          <a:off x="497386" y="3733517"/>
          <a:ext cx="5103072" cy="20177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2526">
                  <a:extLst>
                    <a:ext uri="{9D8B030D-6E8A-4147-A177-3AD203B41FA5}">
                      <a16:colId xmlns:a16="http://schemas.microsoft.com/office/drawing/2014/main" val="3174918113"/>
                    </a:ext>
                  </a:extLst>
                </a:gridCol>
                <a:gridCol w="1965803">
                  <a:extLst>
                    <a:ext uri="{9D8B030D-6E8A-4147-A177-3AD203B41FA5}">
                      <a16:colId xmlns:a16="http://schemas.microsoft.com/office/drawing/2014/main" val="3938951362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2651769007"/>
                    </a:ext>
                  </a:extLst>
                </a:gridCol>
              </a:tblGrid>
              <a:tr h="3572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Y401</a:t>
                      </a: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Y801</a:t>
                      </a:r>
                      <a:endParaRPr lang="en-US" sz="14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341245"/>
                  </a:ext>
                </a:extLst>
              </a:tr>
              <a:tr h="16605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Compare</a:t>
                      </a:r>
                      <a:r>
                        <a:rPr lang="en-US" sz="1200" b="1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Crystal</a:t>
                      </a:r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3100651"/>
                  </a:ext>
                </a:extLst>
              </a:tr>
            </a:tbl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6897" y="4136002"/>
            <a:ext cx="1865757" cy="109360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047666" y="5321871"/>
            <a:ext cx="1084217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25Mhz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2078" y="4136002"/>
            <a:ext cx="1856612" cy="109713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010068" y="5329845"/>
            <a:ext cx="1084217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23.98Mhz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35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139" y="727433"/>
            <a:ext cx="1128683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5. Swap SoC and retest:</a:t>
            </a:r>
            <a:endParaRPr lang="en-US" sz="1600" b="1" dirty="0" smtClean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cs typeface="Arial" panose="020B0604020202020204" pitchFamily="34" charset="0"/>
              </a:rPr>
              <a:t>- RD Cooper suggest us swap SoC U1 verify:</a:t>
            </a: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cs typeface="Arial" panose="020B0604020202020204" pitchFamily="34" charset="0"/>
                <a:sym typeface="Wingdings" panose="05000000000000000000" pitchFamily="2" charset="2"/>
              </a:rPr>
              <a:t> Result : This issue follow SoC component.</a:t>
            </a:r>
            <a:endParaRPr lang="en-US" sz="1600">
              <a:cs typeface="Arial" panose="020B0604020202020204" pitchFamily="34" charset="0"/>
            </a:endParaRPr>
          </a:p>
        </p:txBody>
      </p:sp>
      <p:sp>
        <p:nvSpPr>
          <p:cNvPr id="3" name="標題 1"/>
          <p:cNvSpPr/>
          <p:nvPr/>
        </p:nvSpPr>
        <p:spPr>
          <a:xfrm>
            <a:off x="949828" y="147339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lvl="0">
              <a:defRPr/>
            </a:pPr>
            <a:r>
              <a:rPr lang="en-US" sz="36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 </a:t>
            </a:r>
            <a:r>
              <a:rPr lang="en-US" sz="36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Level- 5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178" y="5571595"/>
            <a:ext cx="1160475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</a:t>
            </a:r>
          </a:p>
          <a:p>
            <a:pPr lvl="0" defTabSz="912813"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- This </a:t>
            </a:r>
            <a:r>
              <a:rPr lang="en-US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issue </a:t>
            </a:r>
            <a:r>
              <a:rPr lang="en-US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follow SoC </a:t>
            </a:r>
            <a:r>
              <a:rPr lang="pt-BR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(P/N: 002.02753.005, DC: </a:t>
            </a:r>
            <a:r>
              <a:rPr lang="pt-BR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2309,Vendor</a:t>
            </a:r>
            <a:r>
              <a:rPr lang="pt-BR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: AMLOGIC) </a:t>
            </a:r>
            <a:r>
              <a:rPr lang="en-US" sz="160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material </a:t>
            </a:r>
            <a:r>
              <a:rPr lang="en-US" sz="160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have issue.</a:t>
            </a:r>
            <a:endParaRPr lang="en-US" sz="1600" smtClean="0">
              <a:latin typeface="+mj-lt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97480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#9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22350"/>
              </p:ext>
            </p:extLst>
          </p:nvPr>
        </p:nvGraphicFramePr>
        <p:xfrm>
          <a:off x="1718152" y="1890858"/>
          <a:ext cx="8413399" cy="3643198"/>
        </p:xfrm>
        <a:graphic>
          <a:graphicData uri="http://schemas.openxmlformats.org/drawingml/2006/table">
            <a:tbl>
              <a:tblPr/>
              <a:tblGrid>
                <a:gridCol w="4354675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2029362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2029362">
                  <a:extLst>
                    <a:ext uri="{9D8B030D-6E8A-4147-A177-3AD203B41FA5}">
                      <a16:colId xmlns:a16="http://schemas.microsoft.com/office/drawing/2014/main" val="1553023065"/>
                    </a:ext>
                  </a:extLst>
                </a:gridCol>
              </a:tblGrid>
              <a:tr h="8268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kern="1200" baseline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Run-in product 10hours + </a:t>
                      </a:r>
                    </a:p>
                    <a:p>
                      <a:pPr algn="ctr" fontAlgn="ctr"/>
                      <a:r>
                        <a:rPr lang="en-US" sz="1600" b="1" kern="1200" baseline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Power ON/OFF 5times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502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/>
          <p:nvPr/>
        </p:nvSpPr>
        <p:spPr>
          <a:xfrm>
            <a:off x="949829" y="138306"/>
            <a:ext cx="646697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0719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  <a:latin typeface="+mj-lt"/>
              </a:rPr>
              <a:t>#10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0492" y="1119593"/>
            <a:ext cx="11777807" cy="400109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TW" b="1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Occur cause</a:t>
            </a:r>
            <a:r>
              <a:rPr lang="en-US" altLang="zh-TW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en-US" altLang="zh-TW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Follow </a:t>
            </a:r>
            <a:r>
              <a:rPr lang="en-US" altLang="zh-TW" dirty="0" err="1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SoC</a:t>
            </a:r>
            <a:r>
              <a:rPr lang="en-US" altLang="zh-TW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 material (P/N: 002.02753.005. DC: 2309, Vendor: AMLOGIC</a:t>
            </a:r>
            <a:r>
              <a:rPr lang="en-US" altLang="zh-TW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endParaRPr lang="en-US" altLang="zh-TW" dirty="0" smtClean="0">
              <a:latin typeface="+mj-lt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defRPr/>
            </a:pPr>
            <a:r>
              <a:rPr lang="en-US" b="1" dirty="0" smtClean="0">
                <a:latin typeface="+mj-lt"/>
              </a:rPr>
              <a:t>Escape </a:t>
            </a:r>
            <a:r>
              <a:rPr lang="en-US" b="1" dirty="0">
                <a:latin typeface="+mj-lt"/>
              </a:rPr>
              <a:t>cause</a:t>
            </a:r>
            <a:r>
              <a:rPr lang="en-US" dirty="0">
                <a:latin typeface="+mj-lt"/>
              </a:rPr>
              <a:t>: </a:t>
            </a:r>
            <a:r>
              <a:rPr lang="en-US" dirty="0">
                <a:latin typeface="+mj-lt"/>
                <a:cs typeface="Arial" panose="020B0604020202020204" pitchFamily="34" charset="0"/>
              </a:rPr>
              <a:t>FATP can’t cover this issue </a:t>
            </a:r>
            <a:endParaRPr lang="en-US" dirty="0" smtClean="0">
              <a:latin typeface="+mj-lt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Action:</a:t>
            </a: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Recheck data on Y2023 produce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q’ty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250000pcs, OBA tested 4195pcs not find out the same issue</a:t>
            </a: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PE suggest add run-in and power ON/OFF station on next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buid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Send FA report and 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material to vendor AMLOGIC for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futher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analyzing.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Owner: SQE Naomi.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Due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date: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10/21</a:t>
            </a:r>
          </a:p>
          <a:p>
            <a:pPr marL="285750" indent="-285750">
              <a:lnSpc>
                <a:spcPct val="150000"/>
              </a:lnSpc>
              <a:buFontTx/>
              <a:buChar char="-"/>
              <a:defRPr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RD co-work with AMLOGIC taking action for this issue.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Owner: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RD Cooper.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Due date: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ASAP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868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18294</TotalTime>
  <Words>793</Words>
  <Application>Microsoft Office PowerPoint</Application>
  <PresentationFormat>Widescreen</PresentationFormat>
  <Paragraphs>209</Paragraphs>
  <Slides>11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9" baseType="lpstr">
      <vt:lpstr>Arial Unicode MS</vt:lpstr>
      <vt:lpstr>DejaVu Sans</vt:lpstr>
      <vt:lpstr>等线</vt:lpstr>
      <vt:lpstr>標楷體</vt:lpstr>
      <vt:lpstr>Microsoft JhengHei</vt:lpstr>
      <vt:lpstr>Microsoft JhengHei</vt:lpstr>
      <vt:lpstr>微软雅黑</vt:lpstr>
      <vt:lpstr>PMingLiU</vt:lpstr>
      <vt:lpstr>宋体</vt:lpstr>
      <vt:lpstr>宋体</vt:lpstr>
      <vt:lpstr>思源黑体 CN Normal</vt:lpstr>
      <vt:lpstr>Arial</vt:lpstr>
      <vt:lpstr>Calibri</vt:lpstr>
      <vt:lpstr>Symbol</vt:lpstr>
      <vt:lpstr>Times New Roman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Long</dc:creator>
  <dc:description/>
  <cp:lastModifiedBy>阮氏姮</cp:lastModifiedBy>
  <cp:revision>1198</cp:revision>
  <dcterms:created xsi:type="dcterms:W3CDTF">2022-05-19T09:53:32Z</dcterms:created>
  <dcterms:modified xsi:type="dcterms:W3CDTF">2023-10-19T09:26:01Z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